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3" r:id="rId2"/>
    <p:sldId id="256" r:id="rId3"/>
    <p:sldId id="277" r:id="rId4"/>
    <p:sldId id="278" r:id="rId5"/>
    <p:sldId id="279" r:id="rId6"/>
    <p:sldId id="280" r:id="rId7"/>
    <p:sldId id="281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256" autoAdjust="0"/>
    <p:restoredTop sz="94660"/>
  </p:normalViewPr>
  <p:slideViewPr>
    <p:cSldViewPr snapToGrid="0">
      <p:cViewPr varScale="1">
        <p:scale>
          <a:sx n="85" d="100"/>
          <a:sy n="85" d="100"/>
        </p:scale>
        <p:origin x="854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50B1BF-9ECA-43A4-B5B3-905EC6AE89C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F11779-8030-4088-AD5A-9C1AFB77B8B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DCF563-DAEF-4664-84BB-D80FEFE125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85494-6244-4A87-9AC1-BCF1714A6AA4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3007C0-84D7-45F1-B913-7211A2E8BC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7E666A-8AC8-41D4-BD7B-0B7E780137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040B9-0D24-4260-A153-F7134D3768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69324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A0423A-1848-4F02-BDBA-F68CE8BA3F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31A0B89-BA7C-4C91-97F9-8AE2E67B3F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FA568B-CFAB-49CB-82DA-D541D5A606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85494-6244-4A87-9AC1-BCF1714A6AA4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4E5889-3F36-4301-A1EB-C205C8D8D2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9FC7A6-EC9C-4AB9-8315-BF865E9CF5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040B9-0D24-4260-A153-F7134D3768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47367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5F2DE47-52B3-4D7D-8535-34CD5F337B1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4502DC1-0AE3-453D-8D9C-9262B2CFA1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2AAFC2-73EA-4F3E-87DC-75AD441D26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85494-6244-4A87-9AC1-BCF1714A6AA4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B5B62B-B188-4FF5-AE83-7890116A2B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840727-B673-42FF-AD77-94F2067C54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040B9-0D24-4260-A153-F7134D3768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52762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0606A7-9D1C-4557-ABE8-9F7393A842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AE53F8-8835-4327-82B4-8BFE05C762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58144C-BFE6-47E1-82DD-98B798AE15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85494-6244-4A87-9AC1-BCF1714A6AA4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6EEBAA-9E7C-4ADA-9E4E-790C514EF2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BDA380-CAF0-413B-8020-578EF96442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040B9-0D24-4260-A153-F7134D3768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5248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FA878F-EF59-4B68-B6D5-0D0CEA6688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D3903C9-B09A-40AB-9166-E6223F4D22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5258E2-2A67-4641-B687-35C6E91ACF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85494-6244-4A87-9AC1-BCF1714A6AA4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DB8337-942C-4B55-BF40-2251DCC66C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54FA40-B5B8-4353-A7A3-74A5774EF8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040B9-0D24-4260-A153-F7134D3768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00950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89F95F-38D8-49FA-B81F-7427EE2FFA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BA9483-0E1A-44E2-A0F3-A3C3B1CAACF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AFCC385-F476-4F17-B61F-0C27CCD08F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2DC83C6-8A39-4B19-8C47-D94342DBF4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85494-6244-4A87-9AC1-BCF1714A6AA4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441BBBC-48A8-493C-AFC6-FC3F8C0614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313F478-F0D8-47D5-8CEA-A6565BFE53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040B9-0D24-4260-A153-F7134D3768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7343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0D9DB2-0DBD-4674-87A7-EFA0913A6F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F611ADB-74ED-4F40-81BB-7FF71FB00F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D615EE5-321F-41F3-8139-CC73A0E4796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B0E127A-990B-41B6-9627-C97CC08F68B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C11A10C-E23E-4423-BAC3-FE2EA76D474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D6DA13E-28C7-4C61-9A55-5B347AB61C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85494-6244-4A87-9AC1-BCF1714A6AA4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58F0038-3E0B-4D75-BD5C-1B62987160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0CE8FD0-E80D-4A5B-B910-781A8621C1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040B9-0D24-4260-A153-F7134D3768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45808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36F5BC-ADFE-4576-814E-0B6026783D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3E64FCB-6415-4EE4-8800-504D4BBCBD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85494-6244-4A87-9AC1-BCF1714A6AA4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2EAE3F8-85FF-48AE-BFBE-A4F5A54ACF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4AC5640-BB71-4966-8612-E24A7C1B65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040B9-0D24-4260-A153-F7134D3768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09201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A05CFB1-C123-4C87-9CA7-B8D471039D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85494-6244-4A87-9AC1-BCF1714A6AA4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A76D928-E03A-40A1-8C9A-64FCDA78D3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B423490-5729-4E73-B681-753AAD07E7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040B9-0D24-4260-A153-F7134D3768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02305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69FBEA-BAD5-47DC-A6B5-D5B2B55F90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81B437-D2B8-4A9A-9360-E2D7E4D674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167365C-B52D-4600-80F9-E99FC276385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B12AD3-87A7-4C7D-AA1F-E8D2D2FA0C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85494-6244-4A87-9AC1-BCF1714A6AA4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6B5828E-9F7A-4CD7-84B3-9AE74E9C89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9B1630A-DBDB-4D4D-A2A8-6DCAC636E4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040B9-0D24-4260-A153-F7134D3768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6784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FA82FC-A4FC-4929-BC46-5090938D26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D4AFAFA-7182-46EE-8A8D-880FF67ECB2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A3641A2-16F2-40F5-81DD-325B7D7A1CA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3849262-F61E-4A55-967C-9F269D5EDE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85494-6244-4A87-9AC1-BCF1714A6AA4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1C26947-58D1-4F1C-AC77-1903EB1B02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031F5FE-AD7B-4608-BCCC-E66576F1CD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040B9-0D24-4260-A153-F7134D3768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77467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52D2476-E6CF-49CD-BE47-CD6A2B30EC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AB0B92-A0A4-4AE8-BEB5-42F8530435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40B02B-FCE6-4FC9-B122-5E5E961BF1B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785494-6244-4A87-9AC1-BCF1714A6AA4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20B1AC-A19F-46F4-9828-6C92E3D938F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B269DA-B2C9-4272-88F9-045800FECEC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2040B9-0D24-4260-A153-F7134D3768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48946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E59A70-15C0-40EA-ABB5-EA89E19D51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57364" y="2766218"/>
            <a:ext cx="5006788" cy="1325563"/>
          </a:xfrm>
        </p:spPr>
        <p:txBody>
          <a:bodyPr>
            <a:noAutofit/>
          </a:bodyPr>
          <a:lstStyle/>
          <a:p>
            <a:r>
              <a:rPr lang="mn-MN" sz="2400" b="1" dirty="0">
                <a:solidFill>
                  <a:schemeClr val="bg1"/>
                </a:solidFill>
                <a:latin typeface="Exo 2" pitchFamily="2" charset="0"/>
                <a:ea typeface="Exo 2" pitchFamily="2" charset="0"/>
              </a:rPr>
              <a:t>ТЭГШ ХАМРАХ БОДЛОГО </a:t>
            </a:r>
            <a:br>
              <a:rPr lang="en-US" sz="2400" b="1" dirty="0">
                <a:solidFill>
                  <a:schemeClr val="bg1"/>
                </a:solidFill>
                <a:latin typeface="Exo 2" pitchFamily="2" charset="0"/>
                <a:ea typeface="Exo 2" pitchFamily="2" charset="0"/>
              </a:rPr>
            </a:br>
            <a:r>
              <a:rPr lang="mn-MN" sz="2400" b="1" dirty="0">
                <a:solidFill>
                  <a:schemeClr val="bg1"/>
                </a:solidFill>
                <a:latin typeface="Exo 2" pitchFamily="2" charset="0"/>
                <a:ea typeface="Exo 2" pitchFamily="2" charset="0"/>
              </a:rPr>
              <a:t>ХЭРЭГЖҮҮЛЭГЧ ШИЛДЭГ </a:t>
            </a:r>
            <a:br>
              <a:rPr lang="en-US" sz="2400" b="1" dirty="0">
                <a:solidFill>
                  <a:schemeClr val="bg1"/>
                </a:solidFill>
                <a:latin typeface="Exo 2" pitchFamily="2" charset="0"/>
                <a:ea typeface="Exo 2" pitchFamily="2" charset="0"/>
              </a:rPr>
            </a:br>
            <a:r>
              <a:rPr lang="mn-MN" sz="2400" b="1" dirty="0">
                <a:solidFill>
                  <a:schemeClr val="bg1"/>
                </a:solidFill>
                <a:latin typeface="Exo 2" pitchFamily="2" charset="0"/>
                <a:ea typeface="Exo 2" pitchFamily="2" charset="0"/>
              </a:rPr>
              <a:t>АЖИЛ ОЛГОГЧ</a:t>
            </a:r>
            <a:br>
              <a:rPr lang="en-US" sz="2400" dirty="0">
                <a:solidFill>
                  <a:schemeClr val="bg1"/>
                </a:solidFill>
                <a:latin typeface="Exo 2" pitchFamily="2" charset="0"/>
                <a:ea typeface="Exo 2" pitchFamily="2" charset="0"/>
              </a:rPr>
            </a:br>
            <a:r>
              <a:rPr lang="en-US" sz="2400" dirty="0">
                <a:solidFill>
                  <a:schemeClr val="bg1"/>
                </a:solidFill>
                <a:latin typeface="Exo 2" pitchFamily="2" charset="0"/>
                <a:ea typeface="Exo 2" pitchFamily="2" charset="0"/>
              </a:rPr>
              <a:t>(DIVERSITY AND INCLUSIVITY)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2C763635-FF92-4D1D-95C8-FB0BADD824EB}"/>
              </a:ext>
            </a:extLst>
          </p:cNvPr>
          <p:cNvSpPr txBox="1">
            <a:spLocks/>
          </p:cNvSpPr>
          <p:nvPr/>
        </p:nvSpPr>
        <p:spPr>
          <a:xfrm>
            <a:off x="1004046" y="512491"/>
            <a:ext cx="4455459" cy="6206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400" dirty="0">
                <a:solidFill>
                  <a:schemeClr val="bg1"/>
                </a:solidFill>
                <a:latin typeface="Exo 2" pitchFamily="2" charset="0"/>
                <a:ea typeface="Exo 2" pitchFamily="2" charset="0"/>
              </a:rPr>
              <a:t>(logo here)</a:t>
            </a:r>
          </a:p>
        </p:txBody>
      </p:sp>
    </p:spTree>
    <p:extLst>
      <p:ext uri="{BB962C8B-B14F-4D97-AF65-F5344CB8AC3E}">
        <p14:creationId xmlns:p14="http://schemas.microsoft.com/office/powerpoint/2010/main" val="8975613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79EF68-32DA-4FAC-A624-7F2FA0B2DC6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09724" y="346061"/>
            <a:ext cx="9120276" cy="739841"/>
          </a:xfrm>
        </p:spPr>
        <p:txBody>
          <a:bodyPr>
            <a:normAutofit/>
          </a:bodyPr>
          <a:lstStyle/>
          <a:p>
            <a:pPr algn="r"/>
            <a:r>
              <a:rPr lang="mn-MN" sz="3600" b="1" dirty="0">
                <a:solidFill>
                  <a:schemeClr val="bg1"/>
                </a:solidFill>
                <a:latin typeface="Exo 2" pitchFamily="2" charset="0"/>
              </a:rPr>
              <a:t>ҮНЭЛГЭЭНИЙ ШАЛГУУР</a:t>
            </a:r>
            <a:endParaRPr lang="en-US" sz="3600" b="1" dirty="0">
              <a:solidFill>
                <a:schemeClr val="bg1"/>
              </a:solidFill>
              <a:latin typeface="Exo 2" pitchFamily="2" charset="0"/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0DEF0F1D-2E21-4439-9268-0DA81F7CE12A}"/>
              </a:ext>
            </a:extLst>
          </p:cNvPr>
          <p:cNvSpPr txBox="1">
            <a:spLocks/>
          </p:cNvSpPr>
          <p:nvPr/>
        </p:nvSpPr>
        <p:spPr>
          <a:xfrm>
            <a:off x="914400" y="1247954"/>
            <a:ext cx="10411691" cy="109721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mn-MN" sz="1400" dirty="0">
                <a:solidFill>
                  <a:schemeClr val="bg1"/>
                </a:solidFill>
                <a:latin typeface="Exo 2" pitchFamily="2" charset="0"/>
              </a:rPr>
              <a:t>Зорилго: Ажлын байрны орчинд тэгш оролцоо, хүртээмжийг бодитоор хэрэгжүүлж, хөгжлийн бэрхшээлтэй иргэд, эмэгтэйчүүд болон үндэсний цөөнхөд ижил боломж, нөхцөлийг олгодог шилдэг ажил олгогчдыг тодруулахад оршино.</a:t>
            </a:r>
          </a:p>
          <a:p>
            <a:pPr algn="just"/>
            <a:r>
              <a:rPr lang="mn-MN" sz="1400" dirty="0">
                <a:solidFill>
                  <a:schemeClr val="bg1"/>
                </a:solidFill>
                <a:latin typeface="Exo 2" pitchFamily="2" charset="0"/>
              </a:rPr>
              <a:t>Үнэлгээний гол зорилго нь байгууллагын сайн туршлагыг түгээн дэлгэрүүлэх, хөдөлмөрийн харилцаанд тэгш оролцоог дэмжих соёлыг хөгжүүлэхэд чиглэнэ.</a:t>
            </a:r>
            <a:endParaRPr lang="mn-MN" sz="1800" dirty="0">
              <a:solidFill>
                <a:schemeClr val="bg1"/>
              </a:solidFill>
              <a:latin typeface="Exo 2" pitchFamily="2" charset="0"/>
            </a:endParaRPr>
          </a:p>
          <a:p>
            <a:pPr algn="just"/>
            <a:endParaRPr lang="en-US" sz="1400" dirty="0">
              <a:solidFill>
                <a:schemeClr val="bg1"/>
              </a:solidFill>
              <a:latin typeface="Exo 2" pitchFamily="2" charset="0"/>
            </a:endParaRP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1A78DBE7-19CE-4137-8367-F056DA22F48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22567185"/>
              </p:ext>
            </p:extLst>
          </p:nvPr>
        </p:nvGraphicFramePr>
        <p:xfrm>
          <a:off x="914400" y="2399486"/>
          <a:ext cx="10336306" cy="30734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8214">
                  <a:extLst>
                    <a:ext uri="{9D8B030D-6E8A-4147-A177-3AD203B41FA5}">
                      <a16:colId xmlns:a16="http://schemas.microsoft.com/office/drawing/2014/main" val="778618241"/>
                    </a:ext>
                  </a:extLst>
                </a:gridCol>
                <a:gridCol w="3635078">
                  <a:extLst>
                    <a:ext uri="{9D8B030D-6E8A-4147-A177-3AD203B41FA5}">
                      <a16:colId xmlns:a16="http://schemas.microsoft.com/office/drawing/2014/main" val="1416736342"/>
                    </a:ext>
                  </a:extLst>
                </a:gridCol>
                <a:gridCol w="1315510">
                  <a:extLst>
                    <a:ext uri="{9D8B030D-6E8A-4147-A177-3AD203B41FA5}">
                      <a16:colId xmlns:a16="http://schemas.microsoft.com/office/drawing/2014/main" val="3791144728"/>
                    </a:ext>
                  </a:extLst>
                </a:gridCol>
                <a:gridCol w="4877504">
                  <a:extLst>
                    <a:ext uri="{9D8B030D-6E8A-4147-A177-3AD203B41FA5}">
                      <a16:colId xmlns:a16="http://schemas.microsoft.com/office/drawing/2014/main" val="143801896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mn-MN" sz="1400" dirty="0">
                          <a:latin typeface="Exo 2" pitchFamily="2" charset="0"/>
                          <a:ea typeface="Exo 2" pitchFamily="2" charset="0"/>
                        </a:rPr>
                        <a:t>№</a:t>
                      </a:r>
                      <a:endParaRPr lang="en-US" sz="1400" dirty="0">
                        <a:latin typeface="Exo 2" pitchFamily="2" charset="0"/>
                        <a:ea typeface="Exo 2" pitchFamily="2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mn-MN" sz="1400" dirty="0">
                          <a:latin typeface="Exo 2" pitchFamily="2" charset="0"/>
                          <a:ea typeface="Exo 2" pitchFamily="2" charset="0"/>
                        </a:rPr>
                        <a:t>Үнэлгээний шалгуур</a:t>
                      </a:r>
                      <a:endParaRPr lang="en-US" sz="1400" dirty="0">
                        <a:latin typeface="Exo 2" pitchFamily="2" charset="0"/>
                        <a:ea typeface="Exo 2" pitchFamily="2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mn-MN" sz="1400" dirty="0">
                          <a:latin typeface="Exo 2" pitchFamily="2" charset="0"/>
                          <a:ea typeface="Exo 2" pitchFamily="2" charset="0"/>
                        </a:rPr>
                        <a:t>Хувь</a:t>
                      </a:r>
                      <a:endParaRPr lang="en-US" sz="1400" dirty="0">
                        <a:latin typeface="Exo 2" pitchFamily="2" charset="0"/>
                        <a:ea typeface="Exo 2" pitchFamily="2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mn-MN" sz="1400" dirty="0">
                          <a:latin typeface="Exo 2" pitchFamily="2" charset="0"/>
                          <a:ea typeface="Exo 2" pitchFamily="2" charset="0"/>
                        </a:rPr>
                        <a:t>Тайлбар</a:t>
                      </a:r>
                      <a:endParaRPr lang="en-US" sz="1400" dirty="0">
                        <a:latin typeface="Exo 2" pitchFamily="2" charset="0"/>
                        <a:ea typeface="Exo 2" pitchFamily="2" charset="0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536214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mn-MN" sz="1200" dirty="0">
                          <a:solidFill>
                            <a:schemeClr val="bg1"/>
                          </a:solidFill>
                          <a:latin typeface="Exo 2" pitchFamily="2" charset="0"/>
                          <a:ea typeface="Exo 2" pitchFamily="2" charset="0"/>
                        </a:rPr>
                        <a:t>1</a:t>
                      </a:r>
                      <a:endParaRPr lang="en-US" sz="1200" dirty="0">
                        <a:solidFill>
                          <a:schemeClr val="bg1"/>
                        </a:solidFill>
                        <a:latin typeface="Exo 2" pitchFamily="2" charset="0"/>
                        <a:ea typeface="Exo 2" pitchFamily="2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mn-MN" sz="1200" dirty="0">
                          <a:solidFill>
                            <a:schemeClr val="bg1"/>
                          </a:solidFill>
                          <a:latin typeface="Exo 2" pitchFamily="2" charset="0"/>
                          <a:ea typeface="Exo 2" pitchFamily="2" charset="0"/>
                        </a:rPr>
                        <a:t>Хөгжлийн бэрхшээлтэй ажилтнуудын тоо, хувь 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  <a:latin typeface="Exo 2" pitchFamily="2" charset="0"/>
                          <a:ea typeface="Exo 2" pitchFamily="2" charset="0"/>
                        </a:rPr>
                        <a:t>(%)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bg1"/>
                          </a:solidFill>
                          <a:latin typeface="Exo 2" pitchFamily="2" charset="0"/>
                          <a:ea typeface="Exo 2" pitchFamily="2" charset="0"/>
                        </a:rPr>
                        <a:t>20%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mn-MN" sz="12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Exo 2" pitchFamily="2" charset="0"/>
                          <a:ea typeface="Exo 2" pitchFamily="2" charset="0"/>
                          <a:cs typeface="+mn-cs"/>
                        </a:rPr>
                        <a:t>Хөдөлмөрийн гэрээт бүртгэл, ажил эрхлэлтийн тоон мэдээлэл</a:t>
                      </a:r>
                      <a:endParaRPr lang="en-US" sz="1200" dirty="0">
                        <a:solidFill>
                          <a:schemeClr val="bg1"/>
                        </a:solidFill>
                        <a:latin typeface="Exo 2" pitchFamily="2" charset="0"/>
                        <a:ea typeface="Exo 2" pitchFamily="2" charset="0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758569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mn-MN" sz="1200" dirty="0">
                          <a:solidFill>
                            <a:schemeClr val="bg1"/>
                          </a:solidFill>
                          <a:latin typeface="Exo 2" pitchFamily="2" charset="0"/>
                          <a:ea typeface="Exo 2" pitchFamily="2" charset="0"/>
                        </a:rPr>
                        <a:t>2</a:t>
                      </a:r>
                      <a:endParaRPr lang="en-US" sz="1200" dirty="0">
                        <a:solidFill>
                          <a:schemeClr val="bg1"/>
                        </a:solidFill>
                        <a:latin typeface="Exo 2" pitchFamily="2" charset="0"/>
                        <a:ea typeface="Exo 2" pitchFamily="2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mn-MN" sz="1200" dirty="0">
                          <a:solidFill>
                            <a:schemeClr val="bg1"/>
                          </a:solidFill>
                          <a:latin typeface="Exo 2" pitchFamily="2" charset="0"/>
                          <a:ea typeface="Exo 2" pitchFamily="2" charset="0"/>
                        </a:rPr>
                        <a:t>Эмэгтэй ажилтнууд ба хүйсийн тэнцвэр 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  <a:latin typeface="Exo 2" pitchFamily="2" charset="0"/>
                          <a:ea typeface="Exo 2" pitchFamily="2" charset="0"/>
                        </a:rPr>
                        <a:t>(%)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bg1"/>
                          </a:solidFill>
                          <a:latin typeface="Exo 2" pitchFamily="2" charset="0"/>
                          <a:ea typeface="Exo 2" pitchFamily="2" charset="0"/>
                        </a:rPr>
                        <a:t>20%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Exo 2" pitchFamily="2" charset="0"/>
                          <a:ea typeface="Exo 2" pitchFamily="2" charset="0"/>
                          <a:cs typeface="+mn-cs"/>
                        </a:rPr>
                        <a:t>HR </a:t>
                      </a:r>
                      <a:r>
                        <a:rPr lang="mn-MN" sz="12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Exo 2" pitchFamily="2" charset="0"/>
                          <a:ea typeface="Exo 2" pitchFamily="2" charset="0"/>
                          <a:cs typeface="+mn-cs"/>
                        </a:rPr>
                        <a:t>тайлан, байгууллагын бүтэц, удирдлагын түвшний хүйсийн харьцаа</a:t>
                      </a:r>
                      <a:endParaRPr lang="en-US" sz="1200" dirty="0">
                        <a:solidFill>
                          <a:schemeClr val="bg1"/>
                        </a:solidFill>
                        <a:latin typeface="Exo 2" pitchFamily="2" charset="0"/>
                        <a:ea typeface="Exo 2" pitchFamily="2" charset="0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081737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mn-MN" sz="1200" dirty="0">
                          <a:solidFill>
                            <a:schemeClr val="bg1"/>
                          </a:solidFill>
                          <a:latin typeface="Exo 2" pitchFamily="2" charset="0"/>
                          <a:ea typeface="Exo 2" pitchFamily="2" charset="0"/>
                        </a:rPr>
                        <a:t>3</a:t>
                      </a:r>
                      <a:endParaRPr lang="en-US" sz="1200" dirty="0">
                        <a:solidFill>
                          <a:schemeClr val="bg1"/>
                        </a:solidFill>
                        <a:latin typeface="Exo 2" pitchFamily="2" charset="0"/>
                        <a:ea typeface="Exo 2" pitchFamily="2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mn-MN" sz="1200" dirty="0">
                          <a:solidFill>
                            <a:schemeClr val="bg1"/>
                          </a:solidFill>
                          <a:latin typeface="Exo 2" pitchFamily="2" charset="0"/>
                          <a:ea typeface="Exo 2" pitchFamily="2" charset="0"/>
                        </a:rPr>
                        <a:t>Үндэстний цөөнхөд харъяалагдах ажилтнуудын хувь 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  <a:latin typeface="Exo 2" pitchFamily="2" charset="0"/>
                          <a:ea typeface="Exo 2" pitchFamily="2" charset="0"/>
                        </a:rPr>
                        <a:t>(%)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bg1"/>
                          </a:solidFill>
                          <a:latin typeface="Exo 2" pitchFamily="2" charset="0"/>
                          <a:ea typeface="Exo 2" pitchFamily="2" charset="0"/>
                        </a:rPr>
                        <a:t>10%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mn-MN" sz="12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Exo 2" pitchFamily="2" charset="0"/>
                          <a:ea typeface="Exo 2" pitchFamily="2" charset="0"/>
                          <a:cs typeface="+mn-cs"/>
                        </a:rPr>
                        <a:t>Ажилтны мэдээллийн сан (нэр ус ил гаргахгүйгээр), дотоод бүртгэл</a:t>
                      </a:r>
                      <a:endParaRPr lang="en-US" sz="1200" dirty="0">
                        <a:solidFill>
                          <a:schemeClr val="bg1"/>
                        </a:solidFill>
                        <a:latin typeface="Exo 2" pitchFamily="2" charset="0"/>
                        <a:ea typeface="Exo 2" pitchFamily="2" charset="0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526012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mn-MN" sz="1200" dirty="0">
                          <a:solidFill>
                            <a:schemeClr val="bg1"/>
                          </a:solidFill>
                          <a:latin typeface="Exo 2" pitchFamily="2" charset="0"/>
                          <a:ea typeface="Exo 2" pitchFamily="2" charset="0"/>
                        </a:rPr>
                        <a:t>4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mn-MN" sz="1200" dirty="0">
                          <a:solidFill>
                            <a:schemeClr val="bg1"/>
                          </a:solidFill>
                          <a:latin typeface="Exo 2" pitchFamily="2" charset="0"/>
                          <a:ea typeface="Exo 2" pitchFamily="2" charset="0"/>
                        </a:rPr>
                        <a:t>Бодлого, орчны хүртээмж ба дэмжлэгийн арга хэмжээ</a:t>
                      </a:r>
                      <a:endParaRPr lang="en-US" sz="1200" dirty="0">
                        <a:solidFill>
                          <a:schemeClr val="bg1"/>
                        </a:solidFill>
                        <a:latin typeface="Exo 2" pitchFamily="2" charset="0"/>
                        <a:ea typeface="Exo 2" pitchFamily="2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bg1"/>
                          </a:solidFill>
                          <a:latin typeface="Exo 2" pitchFamily="2" charset="0"/>
                          <a:ea typeface="Exo 2" pitchFamily="2" charset="0"/>
                        </a:rPr>
                        <a:t>40%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mn-MN" sz="12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Exo 2" pitchFamily="2" charset="0"/>
                          <a:ea typeface="Exo 2" pitchFamily="2" charset="0"/>
                          <a:cs typeface="+mn-cs"/>
                        </a:rPr>
                        <a:t>Сүүлийн 1 жилд хэрэгжүүлсэн бодит төсөл, орчны тохируулга, сургалт, дотоод бодлого, бодит үр дүн</a:t>
                      </a:r>
                      <a:endParaRPr lang="en-US" sz="1200" dirty="0">
                        <a:solidFill>
                          <a:schemeClr val="bg1"/>
                        </a:solidFill>
                        <a:latin typeface="Exo 2" pitchFamily="2" charset="0"/>
                        <a:ea typeface="Exo 2" pitchFamily="2" charset="0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67285626"/>
                  </a:ext>
                </a:extLst>
              </a:tr>
              <a:tr h="502976">
                <a:tc>
                  <a:txBody>
                    <a:bodyPr/>
                    <a:lstStyle/>
                    <a:p>
                      <a:pPr algn="ctr"/>
                      <a:r>
                        <a:rPr lang="mn-MN" sz="1200" dirty="0">
                          <a:solidFill>
                            <a:schemeClr val="bg1"/>
                          </a:solidFill>
                          <a:latin typeface="Exo 2" pitchFamily="2" charset="0"/>
                          <a:ea typeface="Exo 2" pitchFamily="2" charset="0"/>
                        </a:rPr>
                        <a:t>5</a:t>
                      </a:r>
                      <a:endParaRPr lang="en-US" sz="1200" dirty="0">
                        <a:solidFill>
                          <a:schemeClr val="bg1"/>
                        </a:solidFill>
                        <a:latin typeface="Exo 2" pitchFamily="2" charset="0"/>
                        <a:ea typeface="Exo 2" pitchFamily="2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mn-MN" sz="1200" dirty="0">
                          <a:solidFill>
                            <a:schemeClr val="bg1"/>
                          </a:solidFill>
                          <a:latin typeface="Exo 2" pitchFamily="2" charset="0"/>
                          <a:ea typeface="Exo 2" pitchFamily="2" charset="0"/>
                        </a:rPr>
                        <a:t>Мэдээллийн ил тод байдал ба олон нийтэд нөлөө 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  <a:latin typeface="Exo 2" pitchFamily="2" charset="0"/>
                          <a:ea typeface="Exo 2" pitchFamily="2" charset="0"/>
                        </a:rPr>
                        <a:t>(</a:t>
                      </a:r>
                      <a:r>
                        <a:rPr lang="mn-MN" sz="1200" dirty="0">
                          <a:solidFill>
                            <a:schemeClr val="bg1"/>
                          </a:solidFill>
                          <a:latin typeface="Exo 2" pitchFamily="2" charset="0"/>
                          <a:ea typeface="Exo 2" pitchFamily="2" charset="0"/>
                        </a:rPr>
                        <a:t>нэмэлт санал болгож буй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  <a:latin typeface="Exo 2" pitchFamily="2" charset="0"/>
                          <a:ea typeface="Exo 2" pitchFamily="2" charset="0"/>
                        </a:rPr>
                        <a:t>)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bg1"/>
                          </a:solidFill>
                          <a:latin typeface="Exo 2" pitchFamily="2" charset="0"/>
                          <a:ea typeface="Exo 2" pitchFamily="2" charset="0"/>
                        </a:rPr>
                        <a:t>10%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mn-MN" sz="12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Exo 2" pitchFamily="2" charset="0"/>
                          <a:ea typeface="Exo 2" pitchFamily="2" charset="0"/>
                          <a:cs typeface="+mn-cs"/>
                        </a:rPr>
                        <a:t>Тайлангаа нийтэлсэн эсэх, дотоод сургалт, дотоод урамшууллын систем</a:t>
                      </a:r>
                      <a:endParaRPr lang="en-US" sz="1200" dirty="0">
                        <a:solidFill>
                          <a:schemeClr val="bg1"/>
                        </a:solidFill>
                        <a:latin typeface="Exo 2" pitchFamily="2" charset="0"/>
                        <a:ea typeface="Exo 2" pitchFamily="2" charset="0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34346736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mn-MN" sz="1200" b="1" dirty="0">
                          <a:solidFill>
                            <a:schemeClr val="bg1"/>
                          </a:solidFill>
                          <a:latin typeface="Exo 2" pitchFamily="2" charset="0"/>
                          <a:ea typeface="Exo 2" pitchFamily="2" charset="0"/>
                        </a:rPr>
                        <a:t>Нийт</a:t>
                      </a:r>
                      <a:endParaRPr lang="en-US" sz="1200" b="1" dirty="0">
                        <a:solidFill>
                          <a:schemeClr val="bg1"/>
                        </a:solidFill>
                        <a:latin typeface="Exo 2" pitchFamily="2" charset="0"/>
                        <a:ea typeface="Exo 2" pitchFamily="2" charset="0"/>
                      </a:endParaRP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sz="1600" dirty="0">
                        <a:latin typeface="Exo 2" pitchFamily="2" charset="0"/>
                        <a:ea typeface="Exo 2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mn-MN" sz="1200" b="1" dirty="0">
                          <a:solidFill>
                            <a:schemeClr val="bg1"/>
                          </a:solidFill>
                          <a:latin typeface="Exo 2" pitchFamily="2" charset="0"/>
                          <a:ea typeface="Exo 2" pitchFamily="2" charset="0"/>
                        </a:rPr>
                        <a:t>100</a:t>
                      </a:r>
                      <a:r>
                        <a:rPr lang="en-US" sz="1200" b="1" dirty="0">
                          <a:solidFill>
                            <a:schemeClr val="bg1"/>
                          </a:solidFill>
                          <a:latin typeface="Exo 2" pitchFamily="2" charset="0"/>
                          <a:ea typeface="Exo 2" pitchFamily="2" charset="0"/>
                        </a:rPr>
                        <a:t>%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bg1"/>
                        </a:solidFill>
                        <a:latin typeface="Exo 2" pitchFamily="2" charset="0"/>
                        <a:ea typeface="Exo 2" pitchFamily="2" charset="0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8572703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866106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7EA8EC-6C70-48D9-891F-F10B4078AA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/>
            <a:r>
              <a:rPr lang="mn-MN" sz="3600" dirty="0">
                <a:solidFill>
                  <a:schemeClr val="bg1"/>
                </a:solidFill>
                <a:latin typeface="Exo 2" pitchFamily="2" charset="0"/>
                <a:ea typeface="Exo 2" pitchFamily="2" charset="0"/>
              </a:rPr>
              <a:t>Хөгжлийн бэрхшээлтэй ажилтнуудын тоо, хувь </a:t>
            </a:r>
            <a:r>
              <a:rPr lang="en-US" sz="3600" dirty="0">
                <a:solidFill>
                  <a:schemeClr val="bg1"/>
                </a:solidFill>
                <a:latin typeface="Exo 2" pitchFamily="2" charset="0"/>
                <a:ea typeface="Exo 2" pitchFamily="2" charset="0"/>
              </a:rPr>
              <a:t>(%)</a:t>
            </a:r>
            <a:br>
              <a:rPr lang="en-US" sz="4400" dirty="0">
                <a:solidFill>
                  <a:schemeClr val="bg1"/>
                </a:solidFill>
                <a:latin typeface="Exo 2" pitchFamily="2" charset="0"/>
                <a:ea typeface="Exo 2" pitchFamily="2" charset="0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330D77-44A7-44F9-8F46-82A71BE2FA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51974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91C38D-C0C5-4BE4-BA1E-A8A50439C1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mn-MN" sz="3600" dirty="0">
                <a:solidFill>
                  <a:schemeClr val="bg1"/>
                </a:solidFill>
                <a:latin typeface="Exo 2" pitchFamily="2" charset="0"/>
                <a:ea typeface="Exo 2" pitchFamily="2" charset="0"/>
              </a:rPr>
              <a:t>Эмэгтэй ажилтнууд ба хүйсийн тэнцвэр </a:t>
            </a:r>
            <a:r>
              <a:rPr lang="en-US" sz="3600" dirty="0">
                <a:solidFill>
                  <a:schemeClr val="bg1"/>
                </a:solidFill>
                <a:latin typeface="Exo 2" pitchFamily="2" charset="0"/>
                <a:ea typeface="Exo 2" pitchFamily="2" charset="0"/>
              </a:rPr>
              <a:t>(%)</a:t>
            </a:r>
            <a:br>
              <a:rPr lang="en-US" sz="4400" dirty="0">
                <a:solidFill>
                  <a:schemeClr val="bg1"/>
                </a:solidFill>
                <a:latin typeface="Exo 2" pitchFamily="2" charset="0"/>
                <a:ea typeface="Exo 2" pitchFamily="2" charset="0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10E42B-85ED-4983-8AF9-1968680A73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83290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7FF089-44C9-4615-92F0-99ADAA5DB0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72004"/>
          </a:xfrm>
        </p:spPr>
        <p:txBody>
          <a:bodyPr>
            <a:noAutofit/>
          </a:bodyPr>
          <a:lstStyle/>
          <a:p>
            <a:pPr algn="r"/>
            <a:r>
              <a:rPr lang="mn-MN" sz="3200" dirty="0">
                <a:solidFill>
                  <a:schemeClr val="bg1"/>
                </a:solidFill>
                <a:latin typeface="Exo 2" pitchFamily="2" charset="0"/>
                <a:ea typeface="Exo 2" pitchFamily="2" charset="0"/>
              </a:rPr>
              <a:t>Үндэстний цөөнхөд харъяалагдах </a:t>
            </a:r>
            <a:br>
              <a:rPr lang="mn-MN" sz="3200" dirty="0">
                <a:solidFill>
                  <a:schemeClr val="bg1"/>
                </a:solidFill>
                <a:latin typeface="Exo 2" pitchFamily="2" charset="0"/>
                <a:ea typeface="Exo 2" pitchFamily="2" charset="0"/>
              </a:rPr>
            </a:br>
            <a:r>
              <a:rPr lang="mn-MN" sz="3200" dirty="0">
                <a:solidFill>
                  <a:schemeClr val="bg1"/>
                </a:solidFill>
                <a:latin typeface="Exo 2" pitchFamily="2" charset="0"/>
                <a:ea typeface="Exo 2" pitchFamily="2" charset="0"/>
              </a:rPr>
              <a:t>ажилтнуудын хувь </a:t>
            </a:r>
            <a:r>
              <a:rPr lang="en-US" sz="3200" dirty="0">
                <a:solidFill>
                  <a:schemeClr val="bg1"/>
                </a:solidFill>
                <a:latin typeface="Exo 2" pitchFamily="2" charset="0"/>
                <a:ea typeface="Exo 2" pitchFamily="2" charset="0"/>
              </a:rPr>
              <a:t>(%)</a:t>
            </a: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2313DA-829F-45E2-9FAA-32A098176E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1920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5216A4-416C-4A37-8323-321B8609F8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/>
            <a:r>
              <a:rPr lang="mn-MN" sz="3600" dirty="0">
                <a:solidFill>
                  <a:schemeClr val="bg1"/>
                </a:solidFill>
                <a:latin typeface="Exo 2" pitchFamily="2" charset="0"/>
                <a:ea typeface="Exo 2" pitchFamily="2" charset="0"/>
              </a:rPr>
              <a:t>Бодлого, орчны хүртээмж ба </a:t>
            </a:r>
            <a:br>
              <a:rPr lang="mn-MN" sz="3600" dirty="0">
                <a:solidFill>
                  <a:schemeClr val="bg1"/>
                </a:solidFill>
                <a:latin typeface="Exo 2" pitchFamily="2" charset="0"/>
                <a:ea typeface="Exo 2" pitchFamily="2" charset="0"/>
              </a:rPr>
            </a:br>
            <a:r>
              <a:rPr lang="mn-MN" sz="3600" dirty="0">
                <a:solidFill>
                  <a:schemeClr val="bg1"/>
                </a:solidFill>
                <a:latin typeface="Exo 2" pitchFamily="2" charset="0"/>
                <a:ea typeface="Exo 2" pitchFamily="2" charset="0"/>
              </a:rPr>
              <a:t>дэмжлэгийн арга хэмжээ</a:t>
            </a:r>
            <a:br>
              <a:rPr lang="en-US" sz="4400" dirty="0">
                <a:solidFill>
                  <a:schemeClr val="bg1"/>
                </a:solidFill>
                <a:latin typeface="Exo 2" pitchFamily="2" charset="0"/>
                <a:ea typeface="Exo 2" pitchFamily="2" charset="0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55D3C0-230F-498B-B32F-A82A03A1AC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33308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81BD52-AA92-489C-B792-32F0434AAE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39619"/>
            <a:ext cx="10515600" cy="1325563"/>
          </a:xfrm>
        </p:spPr>
        <p:txBody>
          <a:bodyPr>
            <a:normAutofit/>
          </a:bodyPr>
          <a:lstStyle/>
          <a:p>
            <a:pPr algn="r"/>
            <a:r>
              <a:rPr lang="mn-MN" sz="3200" dirty="0">
                <a:solidFill>
                  <a:schemeClr val="bg1"/>
                </a:solidFill>
                <a:latin typeface="Exo 2" pitchFamily="2" charset="0"/>
                <a:ea typeface="Exo 2" pitchFamily="2" charset="0"/>
              </a:rPr>
              <a:t>Мэдээллийн ил тод байдал ба олон нийтэд нөлөө </a:t>
            </a: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A3587B-DF7E-4BBB-8566-CA7D78B9D2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41961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290</TotalTime>
  <Words>232</Words>
  <Application>Microsoft Office PowerPoint</Application>
  <PresentationFormat>Widescreen</PresentationFormat>
  <Paragraphs>36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Exo 2</vt:lpstr>
      <vt:lpstr>Office Theme</vt:lpstr>
      <vt:lpstr>ТЭГШ ХАМРАХ БОДЛОГО  ХЭРЭГЖҮҮЛЭГЧ ШИЛДЭГ  АЖИЛ ОЛГОГЧ (DIVERSITY AND INCLUSIVITY)</vt:lpstr>
      <vt:lpstr>ҮНЭЛГЭЭНИЙ ШАЛГУУР</vt:lpstr>
      <vt:lpstr>Хөгжлийн бэрхшээлтэй ажилтнуудын тоо, хувь (%) </vt:lpstr>
      <vt:lpstr>Эмэгтэй ажилтнууд ба хүйсийн тэнцвэр (%) </vt:lpstr>
      <vt:lpstr>Үндэстний цөөнхөд харъяалагдах  ажилтнуудын хувь (%)</vt:lpstr>
      <vt:lpstr>Бодлого, орчны хүртээмж ба  дэмжлэгийн арга хэмжээ </vt:lpstr>
      <vt:lpstr>Мэдээллийн ил тод байдал ба олон нийтэд нөлөө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Hitech</dc:creator>
  <cp:lastModifiedBy>PC</cp:lastModifiedBy>
  <cp:revision>44</cp:revision>
  <dcterms:created xsi:type="dcterms:W3CDTF">2025-11-03T09:38:32Z</dcterms:created>
  <dcterms:modified xsi:type="dcterms:W3CDTF">2025-11-04T08:59:41Z</dcterms:modified>
</cp:coreProperties>
</file>